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141168810" r:id="rId3"/>
    <p:sldId id="141168847" r:id="rId4"/>
    <p:sldId id="790" r:id="rId5"/>
    <p:sldId id="799" r:id="rId6"/>
    <p:sldId id="835" r:id="rId7"/>
    <p:sldId id="833" r:id="rId8"/>
    <p:sldId id="836" r:id="rId9"/>
    <p:sldId id="842" r:id="rId10"/>
    <p:sldId id="829" r:id="rId11"/>
    <p:sldId id="827" r:id="rId12"/>
    <p:sldId id="831" r:id="rId13"/>
    <p:sldId id="141168839" r:id="rId14"/>
    <p:sldId id="837" r:id="rId15"/>
    <p:sldId id="805" r:id="rId16"/>
    <p:sldId id="141168843" r:id="rId17"/>
    <p:sldId id="141168841" r:id="rId18"/>
    <p:sldId id="141168846" r:id="rId19"/>
    <p:sldId id="141168842" r:id="rId20"/>
    <p:sldId id="141168845" r:id="rId21"/>
    <p:sldId id="830" r:id="rId22"/>
    <p:sldId id="141168850" r:id="rId23"/>
    <p:sldId id="832" r:id="rId24"/>
    <p:sldId id="843" r:id="rId25"/>
    <p:sldId id="141168849" r:id="rId26"/>
    <p:sldId id="849" r:id="rId27"/>
    <p:sldId id="838" r:id="rId28"/>
    <p:sldId id="141168852" r:id="rId29"/>
    <p:sldId id="77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58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E6C6A-3F73-487E-9746-433B6C68C890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AE320-8235-45A7-AF8E-5EA91DEBD7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61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7732C-19CB-4882-A86B-7DDF67D74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02375B-ABCE-B9BB-FEB5-A480FE13AD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D16D9E-8073-DADB-17F2-20E55B690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C6417-39CC-7B95-9474-B765B3046B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2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38CC6-F35B-7629-CD35-B5EF3DA35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36A94-572B-153A-D5E3-0B6989F3A1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56BF5-892C-57E4-30F6-CA2C30F4E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D1741-4240-F183-ACB0-3D358F65B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8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47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5D9D9-00E8-E574-19FE-44270598F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EC9D89-BDE3-AD7E-7A94-09C5516032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C2AE5F-F451-534F-0CFD-7FBB87AAB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5CC87-AA55-AA66-1170-8FBDED5B83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72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8C17B-80BE-505D-41F1-343F0B386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F41570-D824-E2F6-0F27-3806CDF26C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35FFD-F808-3897-FA24-5DC132F47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A2362-A709-05BB-4367-A42FD6D24F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5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B0C52-3DCC-A730-91FB-C9A38A514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ED7D8C-A6AD-FA80-163C-80BA5990DE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B917A5-75A4-5800-89ED-6A223405C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91876-3791-00C1-572B-2597E9F4E3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19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1C978-49C7-0ECB-E343-77C41F2D9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0B6AD-601E-08C0-712A-CD7F488440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A690B7-571B-45F4-D2AF-77E570922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9459E-B3AE-0568-65E3-B6C989EBF4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21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2145D-583F-2172-B61F-C13461896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95CC1-B263-5CD1-5A7D-7E89C2D6CF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7CDBF6-FF92-95DA-1DE4-112009BE9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6588A-4531-95F1-ACD4-C8CECE120A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18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000C-419C-06A8-200F-57B5C66EC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4509A-1101-D81F-E0AE-3E426766D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75543B-EDF2-3ADB-97E7-884EEF676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495C8-B80C-98A4-A3DE-02ED844C0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46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000C-419C-06A8-200F-57B5C66EC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4509A-1101-D81F-E0AE-3E426766D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75543B-EDF2-3ADB-97E7-884EEF676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495C8-B80C-98A4-A3DE-02ED844C0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11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000C-419C-06A8-200F-57B5C66EC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4509A-1101-D81F-E0AE-3E426766D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75543B-EDF2-3ADB-97E7-884EEF676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495C8-B80C-98A4-A3DE-02ED844C0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5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FEC4-5727-CE65-11CE-A839A598B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047A5-CDDA-111B-C19F-98165411D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9064F-92DD-0C07-8420-69EB59B60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30E6A-CB90-3389-FD89-23B0940B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0BFB6-C2FB-A34B-185B-ECD2B7A71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714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AFC2D-42CB-5C11-6013-92F6E6BD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6A7A5-0E34-162D-1C70-98F2F8A4A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869D7-2042-D2FE-B2A9-7447334C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4DE7E-9055-0A70-9AD9-175CBAEE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34523-5253-BD0C-519A-8FC66C22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594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E68464-EA03-723A-4A01-A8F3A9F485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25B0D-6100-53CC-2C8B-74F6BF438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469FA-D78A-1EBD-530F-A06F16A46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C465F-3274-24C6-294A-CD6AB9D9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DCDB6-4FC0-9EC5-C578-88CE3DBA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46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3_Single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DDEE8-FF3C-4742-BB8C-B09BB2526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&lt;Document ID: change ID in footer or remove&gt; &lt;Change information classification in footer&gt;</a:t>
            </a:r>
            <a:endParaRPr lang="en-US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B383DF-E841-4958-AC70-1FE077578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6D425CB6-0BAB-4AB6-ADCE-D68F0C1DF8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87D8427-6029-4956-BF93-C47F0DB879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440000"/>
            <a:ext cx="110784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6043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6_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8EFACD-CEB2-4692-815C-86D19FBB4A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1440000"/>
            <a:ext cx="53472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CBCB907-9E7B-4CB2-B9DE-4FC3076D2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0" y="1440000"/>
            <a:ext cx="53472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0958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B4751-30C6-6352-175B-FBBD88601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BA5B0-970A-B3A1-C818-AD13D616B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4E676-CABB-6DBB-68B7-AED9E045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2DB9C-C7E0-FB67-2BA9-D094D08BE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B2775-C612-7119-0C1C-CD2D3024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14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332B-0C51-923B-8F38-D8BD9E81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D0972-8B08-E04E-0DF6-EE27F4842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8656E-7975-5EF4-52D3-C97848390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A1D2B-966E-0D2C-7483-7F9B651E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E220A-4861-711E-8D41-006F8FBAA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392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7521-38B8-F143-B51E-7AAF4510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8352F-A666-D4A4-6FE2-80738A611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B52A7-F71C-F6A5-3094-BE67641B0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C9B4D-AA95-84AA-B44E-25D65575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48D59-2FBE-5570-C44B-0AB11EDA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2C215-DC46-446F-F17A-7662F5BAA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49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5621-A908-18A4-9347-EBCEA26B9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C471A-E605-A39D-8D3D-1F853B213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CBA97-E0BB-46A5-B239-E4240495B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8486A-3EC4-4B26-FF6B-B4ED15527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3EAE35-ABCF-113E-69DD-C85479DA6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FC204-3D3C-11A4-DB3C-89645E247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64F9C3-6F7A-4D7A-5CB3-04B2B64DE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EA194-6743-34CF-0481-E00C743A3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206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6CA0C-7E7B-65DC-C235-57099B07D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C902B-2E5A-96EC-FD1F-622F7DCA1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B9FB7-D363-D976-0461-34DDD578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86A6BB-E8BB-041C-8FD4-DDF501D0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598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9A7913-D1DB-CA4D-3E58-45ECCA84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4E8043-7637-577E-D222-20C19962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93598-931F-E1CB-0B30-17B8595C4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913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401ED-3C44-034A-12C0-F561E537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6E1B0-D083-AF66-0D1B-8E72EC976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D525D-599A-706B-78F4-EFD107957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3DB89-2593-DD5A-59A1-3B1B4551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EE54-9F21-E2B7-4BA9-E6ED54D03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492FA-2025-23D9-1C03-CA2B47790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576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FF0F7-0024-8211-6822-7A2C53D8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2F848-F251-695C-2F65-14DBE81808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E0E91A-2B8B-3E24-D212-5A025922C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715D1-A56D-6B5F-B7B2-4E822DA40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9CDAF-8D7B-0A5D-313F-7254D5F7F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A1F42-CEBC-3D15-35C1-7FA54DE7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200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129EA2-F129-9D8E-A01E-57E94D7EB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9FE64-4A1A-082A-32EF-8539CB2D8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60C83-8627-C50A-11E0-D1AE33F3DE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C0D95-8BBD-B0D5-D22B-EF3A6B4BE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B4B90-6AC9-AC88-2346-E0C5BD3EA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43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ytorch.org/get-started/locally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7E134A-779E-AB0C-203D-F03790DE6663}"/>
              </a:ext>
            </a:extLst>
          </p:cNvPr>
          <p:cNvSpPr txBox="1"/>
          <p:nvPr/>
        </p:nvSpPr>
        <p:spPr>
          <a:xfrm>
            <a:off x="594930" y="3566670"/>
            <a:ext cx="301458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CN" sz="2800" dirty="0" err="1"/>
              <a:t>Jianyue</a:t>
            </a:r>
            <a:r>
              <a:rPr lang="en-US" altLang="zh-CN" sz="2800" dirty="0"/>
              <a:t> Wu</a:t>
            </a:r>
          </a:p>
          <a:p>
            <a:pPr algn="l"/>
            <a:r>
              <a:rPr lang="en-US" altLang="zh-CN" sz="2800" dirty="0"/>
              <a:t>16/06/2024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E872A-774A-35A0-5F0D-12405909FA54}"/>
              </a:ext>
            </a:extLst>
          </p:cNvPr>
          <p:cNvSpPr txBox="1"/>
          <p:nvPr/>
        </p:nvSpPr>
        <p:spPr>
          <a:xfrm>
            <a:off x="594930" y="1815053"/>
            <a:ext cx="50234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CN" sz="3600" dirty="0"/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1290616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1C01C-23D5-C516-8946-FFA5D3797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655A3-E453-A8AD-F200-B8CD8EBF69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CUDA driver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6594A-B208-DCE3-3374-E0C129682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996" y="863242"/>
            <a:ext cx="6516009" cy="513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8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C295C-50B2-2D09-36BB-ECFD9465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FA933-4FF7-E23E-B051-A6902AA35F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CUDA container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6D860-AC2E-1F4F-0283-76D377D65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276" y="1022014"/>
            <a:ext cx="6795448" cy="4813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87E407-40C9-021D-7B8A-B4E3146C8572}"/>
              </a:ext>
            </a:extLst>
          </p:cNvPr>
          <p:cNvSpPr txBox="1"/>
          <p:nvPr/>
        </p:nvSpPr>
        <p:spPr>
          <a:xfrm>
            <a:off x="924560" y="5835985"/>
            <a:ext cx="4328160" cy="1219200"/>
          </a:xfrm>
          <a:prstGeom prst="rect">
            <a:avLst/>
          </a:prstGeom>
          <a:noFill/>
        </p:spPr>
        <p:txBody>
          <a:bodyPr wrap="none" lIns="96000" tIns="96000" rIns="96000" bIns="96000" rtlCol="0">
            <a:noAutofit/>
          </a:bodyPr>
          <a:lstStyle/>
          <a:p>
            <a:pPr>
              <a:spcAft>
                <a:spcPts val="400"/>
              </a:spcAft>
              <a:buSzPct val="100000"/>
            </a:pPr>
            <a:r>
              <a:rPr lang="en-US" altLang="zh-CN" sz="1600" dirty="0">
                <a:solidFill>
                  <a:srgbClr val="172B4D"/>
                </a:solidFill>
                <a:latin typeface="-apple-system"/>
              </a:rPr>
              <a:t>CUDA (Compute Unified Device Architecture)</a:t>
            </a:r>
            <a:r>
              <a:rPr lang="zh-CN" altLang="en-US" sz="1600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altLang="zh-CN" sz="1600" dirty="0">
                <a:solidFill>
                  <a:srgbClr val="172B4D"/>
                </a:solidFill>
                <a:latin typeface="-apple-system"/>
              </a:rPr>
              <a:t>is provided by Nvidia.</a:t>
            </a:r>
            <a:endParaRPr lang="zh-CN" alt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00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2025-46FB-6109-312D-0F00A2ACB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39C55-B2FD-3DFF-3B88-626EE6D78F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err="1">
                <a:effectLst/>
              </a:rPr>
              <a:t>vGPU</a:t>
            </a:r>
            <a:endParaRPr lang="en-US" altLang="zh-CN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681A6-3004-765F-ED7F-49E247AAA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90" y="317066"/>
            <a:ext cx="7316221" cy="622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00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02909-0A88-4098-97E9-3C4DFDEBA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1416" y="2952231"/>
            <a:ext cx="4293357" cy="85865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de-DE" sz="4267" dirty="0">
                <a:solidFill>
                  <a:schemeClr val="tx1"/>
                </a:solidFill>
              </a:rPr>
              <a:t>AMD ROCm</a:t>
            </a:r>
          </a:p>
        </p:txBody>
      </p:sp>
    </p:spTree>
    <p:extLst>
      <p:ext uri="{BB962C8B-B14F-4D97-AF65-F5344CB8AC3E}">
        <p14:creationId xmlns:p14="http://schemas.microsoft.com/office/powerpoint/2010/main" val="1672544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0BDF5-B288-D707-D51C-5B9502E1C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06E45-3B0E-D836-0B3E-873069FDC4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err="1">
                <a:effectLst/>
              </a:rPr>
              <a:t>ROCm</a:t>
            </a:r>
            <a:r>
              <a:rPr lang="en-US" altLang="zh-CN" dirty="0">
                <a:effectLst/>
              </a:rPr>
              <a:t> (Radeon Open Compute)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FE028-0CB0-D12D-9D32-D3F72FBE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169" y="727098"/>
            <a:ext cx="9323661" cy="540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67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40AF1-669D-4F06-A7E2-06E1A325B2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rtl="0"/>
            <a:r>
              <a:rPr lang="en-US" altLang="zh-CN" dirty="0">
                <a:effectLst/>
              </a:rPr>
              <a:t>GPU scheduling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6B8EE5-2B33-4930-CB7C-2C90E3AA7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629" y="1403246"/>
            <a:ext cx="7626742" cy="40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53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40AF1-669D-4F06-A7E2-06E1A325B2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rtl="0"/>
            <a:r>
              <a:rPr lang="en-US" altLang="zh-CN" dirty="0">
                <a:effectLst/>
              </a:rPr>
              <a:t>GPU scheduling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07154-2D1C-151B-68A4-820D89664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62" y="1155583"/>
            <a:ext cx="10243076" cy="454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53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8C0FC-7D16-4621-A215-8948F6FBB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21199-7258-FC88-79A2-D38CD63DE8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rtl="0"/>
            <a:r>
              <a:rPr lang="en-US" altLang="zh-CN" dirty="0">
                <a:effectLst/>
              </a:rPr>
              <a:t>AMD CU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631B2-DCEF-0CEB-89FD-3D62A13B9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305" y="1428647"/>
            <a:ext cx="6623390" cy="4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36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AC15E-66EF-ECAF-670B-8FF08A1A0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61946-32E8-33CD-F6CD-BEE57A66D8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Terminology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2252D-2061-8D1A-F487-460AA0B3B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515" y="1032430"/>
            <a:ext cx="8947610" cy="3086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19BE8B-6776-AC50-E716-E9E5BD81E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516" y="4363919"/>
            <a:ext cx="8947610" cy="160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46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AC15E-66EF-ECAF-670B-8FF08A1A0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61946-32E8-33CD-F6CD-BEE57A66D8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AMD GPUs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BE950-13B3-4A35-5C12-428F3495E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37" y="1180984"/>
            <a:ext cx="9265126" cy="44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06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9986E2-6CC0-42C9-B851-60C5773574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02909-0A88-4098-97E9-3C4DFDEBA5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Agenda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40571-A48D-4D72-8BB3-2E6EEC0FA4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147" y="1200001"/>
            <a:ext cx="4234371" cy="3885335"/>
          </a:xfrm>
        </p:spPr>
        <p:txBody>
          <a:bodyPr>
            <a:norm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de-DE" dirty="0"/>
              <a:t>Nvidia CUDA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DE" dirty="0" err="1"/>
              <a:t>OpenCL</a:t>
            </a:r>
            <a:endParaRPr lang="de-DE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DE" dirty="0"/>
              <a:t>OpenGL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DE" dirty="0"/>
              <a:t>Performance </a:t>
            </a:r>
            <a:r>
              <a:rPr lang="de-DE" dirty="0" err="1"/>
              <a:t>tuning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1714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AC15E-66EF-ECAF-670B-8FF08A1A0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61946-32E8-33CD-F6CD-BEE57A66D8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Sample code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92DEDD-09DF-AFFA-A7CB-6291FEB2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59" y="1546128"/>
            <a:ext cx="8401482" cy="37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83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CA13B-BC9C-8408-8BEF-884F62559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A7285-6E47-BDB3-ABD5-C3919438BE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Install </a:t>
            </a:r>
            <a:r>
              <a:rPr lang="en-US" altLang="zh-CN" dirty="0" err="1">
                <a:effectLst/>
              </a:rPr>
              <a:t>PyTorch</a:t>
            </a:r>
            <a:r>
              <a:rPr lang="en-US" altLang="zh-CN" dirty="0">
                <a:effectLst/>
              </a:rPr>
              <a:t> with </a:t>
            </a:r>
            <a:r>
              <a:rPr lang="en-US" altLang="zh-CN" dirty="0" err="1">
                <a:effectLst/>
              </a:rPr>
              <a:t>ROCm</a:t>
            </a:r>
            <a:endParaRPr lang="en-US" altLang="zh-CN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593DC-BA6A-C066-E420-F20646A7B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88" y="875928"/>
            <a:ext cx="10212225" cy="391214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F0D430-25D6-326F-0EE0-1F01561C9D1C}"/>
              </a:ext>
            </a:extLst>
          </p:cNvPr>
          <p:cNvSpPr txBox="1">
            <a:spLocks/>
          </p:cNvSpPr>
          <p:nvPr/>
        </p:nvSpPr>
        <p:spPr>
          <a:xfrm>
            <a:off x="556800" y="4876800"/>
            <a:ext cx="11078400" cy="131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4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26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30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4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82400" indent="-228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1280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4320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33" dirty="0">
                <a:solidFill>
                  <a:srgbClr val="172B4D"/>
                </a:solidFill>
                <a:latin typeface="-apple-system"/>
              </a:rPr>
              <a:t>For AMD </a:t>
            </a:r>
            <a:r>
              <a:rPr lang="en-US" altLang="zh-CN" sz="2133" dirty="0" err="1">
                <a:solidFill>
                  <a:srgbClr val="172B4D"/>
                </a:solidFill>
                <a:latin typeface="-apple-system"/>
              </a:rPr>
              <a:t>ROCm</a:t>
            </a:r>
            <a:r>
              <a:rPr lang="en-US" altLang="zh-CN" sz="2133" dirty="0">
                <a:solidFill>
                  <a:srgbClr val="172B4D"/>
                </a:solidFill>
                <a:latin typeface="-apple-system"/>
              </a:rPr>
              <a:t>,</a:t>
            </a:r>
            <a:r>
              <a:rPr lang="zh-CN" altLang="en-US" sz="2133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altLang="zh-CN" sz="2133" dirty="0">
                <a:solidFill>
                  <a:srgbClr val="172B4D"/>
                </a:solidFill>
                <a:latin typeface="-apple-system"/>
              </a:rPr>
              <a:t>currently it</a:t>
            </a:r>
            <a:r>
              <a:rPr lang="zh-CN" altLang="en-US" sz="2133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altLang="zh-CN" sz="2133" dirty="0">
                <a:solidFill>
                  <a:srgbClr val="172B4D"/>
                </a:solidFill>
                <a:latin typeface="-apple-system"/>
              </a:rPr>
              <a:t>is</a:t>
            </a:r>
            <a:r>
              <a:rPr lang="zh-CN" altLang="en-US" sz="2133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altLang="zh-CN" sz="2133" dirty="0">
                <a:solidFill>
                  <a:srgbClr val="172B4D"/>
                </a:solidFill>
                <a:latin typeface="-apple-system"/>
              </a:rPr>
              <a:t>only</a:t>
            </a:r>
            <a:r>
              <a:rPr lang="zh-CN" altLang="en-US" sz="2133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altLang="zh-CN" sz="2133" dirty="0">
                <a:solidFill>
                  <a:srgbClr val="172B4D"/>
                </a:solidFill>
                <a:latin typeface="-apple-system"/>
              </a:rPr>
              <a:t>supported in </a:t>
            </a:r>
            <a:r>
              <a:rPr lang="en-US" altLang="zh-CN" sz="2133" dirty="0" err="1">
                <a:solidFill>
                  <a:srgbClr val="172B4D"/>
                </a:solidFill>
                <a:latin typeface="-apple-system"/>
              </a:rPr>
              <a:t>linux</a:t>
            </a:r>
            <a:r>
              <a:rPr lang="en-US" altLang="zh-CN" sz="2133" dirty="0">
                <a:solidFill>
                  <a:srgbClr val="172B4D"/>
                </a:solidFill>
                <a:latin typeface="-apple-system"/>
              </a:rPr>
              <a:t>.</a:t>
            </a:r>
          </a:p>
          <a:p>
            <a:r>
              <a:rPr lang="en-US" altLang="zh-CN" dirty="0">
                <a:hlinkClick r:id="rId4"/>
              </a:rPr>
              <a:t>Start Locally | </a:t>
            </a:r>
            <a:r>
              <a:rPr lang="en-US" altLang="zh-CN" dirty="0" err="1">
                <a:hlinkClick r:id="rId4"/>
              </a:rPr>
              <a:t>PyTorch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1443584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02909-0A88-4098-97E9-3C4DFDEBA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1416" y="2952231"/>
            <a:ext cx="4293357" cy="85865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altLang="zh-CN" sz="4267" dirty="0">
                <a:solidFill>
                  <a:schemeClr val="tx1"/>
                </a:solidFill>
              </a:rPr>
              <a:t>OpenCL</a:t>
            </a:r>
            <a:endParaRPr lang="de-DE" sz="42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774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88DE7-E4DA-80BE-A39F-85BE961C0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C8D3AA-50E6-3BD0-08FF-2B0D5BC7C6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&lt;Document ID: change ID in footer or remove&gt; &lt;Change information classification in footer&gt;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1AD85-A8A4-A53E-E176-53BBF182F2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OpenCL overview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11A54-C973-5AFF-E240-F769B9072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78" y="1038666"/>
            <a:ext cx="10245844" cy="478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56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30B3B-9926-1065-D795-045F93456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4B2A50-142D-9F2A-BBA1-12832D920A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&lt;Document ID: change ID in footer or remove&gt; &lt;Change information classification in footer&gt;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81EA9-23D8-9446-DA7F-7EA359A0F1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OpenCL overview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AC086-F717-A4CE-494B-64E4E6332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299" y="1113406"/>
            <a:ext cx="7135403" cy="4631189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2598FB0-DEC1-E83B-BF86-8367D3738FEB}"/>
              </a:ext>
            </a:extLst>
          </p:cNvPr>
          <p:cNvSpPr txBox="1">
            <a:spLocks/>
          </p:cNvSpPr>
          <p:nvPr/>
        </p:nvSpPr>
        <p:spPr>
          <a:xfrm>
            <a:off x="556800" y="5838091"/>
            <a:ext cx="11078400" cy="3491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4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26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30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4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82400" indent="-228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1280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4320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67" dirty="0"/>
              <a:t>Device can be </a:t>
            </a:r>
            <a:r>
              <a:rPr lang="en-US" altLang="zh-CN" sz="1467" dirty="0"/>
              <a:t>GPU, </a:t>
            </a:r>
            <a:r>
              <a:rPr lang="en-US" sz="1467" dirty="0"/>
              <a:t>CPU, or </a:t>
            </a:r>
            <a:r>
              <a:rPr lang="en-US" altLang="zh-CN" sz="1467" dirty="0"/>
              <a:t>DSP.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2984257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02909-0A88-4098-97E9-3C4DFDEBA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1416" y="2952231"/>
            <a:ext cx="4293357" cy="85865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altLang="zh-CN" sz="4267" dirty="0">
                <a:solidFill>
                  <a:schemeClr val="tx1"/>
                </a:solidFill>
              </a:rPr>
              <a:t>OpenGL</a:t>
            </a:r>
            <a:endParaRPr lang="de-DE" sz="42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280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37101-1D67-E74F-1BD8-E172F4295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B466EA-3355-7F50-B6FE-BC28DA92B7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&lt;Document ID: change ID in footer or remove&gt; &lt;Change information classification in footer&gt;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F6CD1-2AF3-0D0C-AF27-13E791E139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rtl="0"/>
            <a:r>
              <a:rPr lang="en-US" altLang="zh-CN" dirty="0">
                <a:effectLst/>
              </a:rPr>
              <a:t>OpenGL (Open Graphics Library)</a:t>
            </a:r>
          </a:p>
        </p:txBody>
      </p:sp>
      <p:pic>
        <p:nvPicPr>
          <p:cNvPr id="10" name="Picture 9" descr="A computer diagram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9967C37-49EE-AADB-49E8-EA2223533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01" y="1081563"/>
            <a:ext cx="6728633" cy="5046475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F7539F1-8981-10AF-DBA2-B27366C57A3E}"/>
              </a:ext>
            </a:extLst>
          </p:cNvPr>
          <p:cNvSpPr txBox="1">
            <a:spLocks/>
          </p:cNvSpPr>
          <p:nvPr/>
        </p:nvSpPr>
        <p:spPr>
          <a:xfrm>
            <a:off x="7841520" y="1381760"/>
            <a:ext cx="2332493" cy="131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4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26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30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4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82400" indent="-228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1280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4320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33" dirty="0">
                <a:solidFill>
                  <a:srgbClr val="172B4D"/>
                </a:solidFill>
                <a:latin typeface="-apple-system"/>
              </a:rPr>
              <a:t>GLSL (OpenGL Shared Library) is based on C.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4076723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8E8A2-C7F1-AE47-85AC-5A0D493EB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070EA2-DC0F-4EB7-8C47-91D36ADDC4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&lt;Document ID: change ID in footer or remove&gt; &lt;Change information classification in footer&gt;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33CBB-F088-9EEC-9D63-F8BF47F1B2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rtl="0"/>
            <a:r>
              <a:rPr lang="en-US" altLang="zh-CN" dirty="0">
                <a:effectLst/>
              </a:rPr>
              <a:t>OpenGL – Rendering pipeline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065551-91E4-4902-8768-D82148E8D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01" y="787200"/>
            <a:ext cx="8505599" cy="4533901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30528DE-998B-8357-50A8-377006B76AA9}"/>
              </a:ext>
            </a:extLst>
          </p:cNvPr>
          <p:cNvSpPr txBox="1">
            <a:spLocks/>
          </p:cNvSpPr>
          <p:nvPr/>
        </p:nvSpPr>
        <p:spPr>
          <a:xfrm>
            <a:off x="9501599" y="1088551"/>
            <a:ext cx="2332493" cy="395758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4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26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30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4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82400" indent="-228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1280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4320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33" dirty="0">
                <a:solidFill>
                  <a:srgbClr val="172B4D"/>
                </a:solidFill>
                <a:latin typeface="-apple-system"/>
              </a:rPr>
              <a:t>VAO (Vertex Array Objects) defines what data it has, includes position, color, texture, etc.</a:t>
            </a:r>
          </a:p>
          <a:p>
            <a:r>
              <a:rPr lang="en-US" sz="2133" dirty="0">
                <a:solidFill>
                  <a:srgbClr val="172B4D"/>
                </a:solidFill>
                <a:latin typeface="-apple-system"/>
              </a:rPr>
              <a:t>VBO (</a:t>
            </a:r>
            <a:r>
              <a:rPr lang="en-US" altLang="zh-CN" sz="2133" dirty="0">
                <a:solidFill>
                  <a:srgbClr val="172B4D"/>
                </a:solidFill>
                <a:latin typeface="-apple-system"/>
              </a:rPr>
              <a:t>Vertex Buffer Objects</a:t>
            </a:r>
            <a:r>
              <a:rPr lang="en-US" sz="2133" dirty="0">
                <a:solidFill>
                  <a:srgbClr val="172B4D"/>
                </a:solidFill>
                <a:latin typeface="-apple-system"/>
              </a:rPr>
              <a:t>) defines data itself.</a:t>
            </a:r>
          </a:p>
          <a:p>
            <a:r>
              <a:rPr lang="en-US" altLang="zh-CN" sz="2133" dirty="0">
                <a:solidFill>
                  <a:srgbClr val="172B4D"/>
                </a:solidFill>
                <a:latin typeface="-apple-system"/>
              </a:rPr>
              <a:t>Simplest OpenGL usually has vertex shader and fragment shader.</a:t>
            </a:r>
          </a:p>
          <a:p>
            <a:r>
              <a:rPr lang="en-US" sz="2133" dirty="0">
                <a:solidFill>
                  <a:srgbClr val="172B4D"/>
                </a:solidFill>
                <a:latin typeface="-apple-system"/>
              </a:rPr>
              <a:t>Depth test: front or behind.</a:t>
            </a:r>
          </a:p>
        </p:txBody>
      </p:sp>
    </p:spTree>
    <p:extLst>
      <p:ext uri="{BB962C8B-B14F-4D97-AF65-F5344CB8AC3E}">
        <p14:creationId xmlns:p14="http://schemas.microsoft.com/office/powerpoint/2010/main" val="3614658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02909-0A88-4098-97E9-3C4DFDEBA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1416" y="2952231"/>
            <a:ext cx="4293357" cy="858652"/>
          </a:xfrm>
        </p:spPr>
        <p:txBody>
          <a:bodyPr vert="horz" lIns="0" tIns="0" rIns="0" bIns="0" rtlCol="0" anchor="t">
            <a:normAutofit fontScale="92500"/>
          </a:bodyPr>
          <a:lstStyle/>
          <a:p>
            <a:r>
              <a:rPr lang="de-DE" sz="4267" dirty="0">
                <a:solidFill>
                  <a:schemeClr val="tx1"/>
                </a:solidFill>
              </a:rPr>
              <a:t>Performance </a:t>
            </a:r>
            <a:r>
              <a:rPr lang="de-DE" sz="4267" dirty="0" err="1">
                <a:solidFill>
                  <a:schemeClr val="tx1"/>
                </a:solidFill>
              </a:rPr>
              <a:t>tuning</a:t>
            </a:r>
            <a:endParaRPr lang="de-DE" sz="4267" dirty="0">
              <a:solidFill>
                <a:schemeClr val="tx1"/>
              </a:solidFill>
            </a:endParaRPr>
          </a:p>
          <a:p>
            <a:endParaRPr lang="de-DE" sz="42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232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94076-EECE-44E5-9030-D6240DF032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err="1">
                <a:effectLst/>
              </a:rPr>
              <a:t>ROCm</a:t>
            </a:r>
            <a:r>
              <a:rPr lang="en-US" altLang="zh-CN" dirty="0">
                <a:effectLst/>
              </a:rPr>
              <a:t>/CUDA performance optimization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D46768-9DA5-4280-A8AF-18729C4C8D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121211"/>
            <a:ext cx="11078400" cy="5065989"/>
          </a:xfrm>
        </p:spPr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Reduce Kernel Overhead</a:t>
            </a:r>
          </a:p>
          <a:p>
            <a:pPr marL="990575" lvl="1" indent="-380990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Increase amount of work per kernel call</a:t>
            </a:r>
          </a:p>
          <a:p>
            <a:pPr marL="1523962" lvl="2" indent="-304792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Decrease total number of kernel calls.</a:t>
            </a:r>
          </a:p>
          <a:p>
            <a:pPr marL="1523962" lvl="2" indent="-304792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Amortize overhead of each kernel call across more computation.</a:t>
            </a:r>
          </a:p>
          <a:p>
            <a:pPr marL="990575" lvl="1" indent="-380990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Launch kernels back-to-back (each call of kernel cost 3-9 us, 1000 times of calling a common C function)</a:t>
            </a:r>
          </a:p>
          <a:p>
            <a:pPr marL="1523962" lvl="2" indent="-304792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Kernel calls are asynchronous: avoid explicit or implicit synchronization between kernel calls.</a:t>
            </a:r>
          </a:p>
          <a:p>
            <a:pPr marL="1523962" lvl="2" indent="-304792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Overlap kernel execution on the GPU with driver access on the CPU.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Reduce Memory Management Overhead</a:t>
            </a:r>
          </a:p>
          <a:p>
            <a:pPr marL="990575" lvl="1" indent="-380990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Reduce the number of memory allocations</a:t>
            </a:r>
          </a:p>
          <a:p>
            <a:pPr marL="1523962" lvl="2" indent="-304792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Allocate memory once and reuse it throughout the application.</a:t>
            </a:r>
          </a:p>
          <a:p>
            <a:pPr marL="1523962" lvl="2" indent="-304792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If the memory size is unknown beforehand, estimate and allocate it initially, and only perform minimal re-allocations as needed.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Reduce Memory Transfer Overhead</a:t>
            </a:r>
          </a:p>
          <a:p>
            <a:pPr marL="990575" lvl="1" indent="-380990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If the CPU operates on values produced by the GPU:</a:t>
            </a:r>
          </a:p>
          <a:p>
            <a:pPr marL="1523962" lvl="2" indent="-304792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Move the operation to the GPU.</a:t>
            </a:r>
          </a:p>
          <a:p>
            <a:pPr marL="1523962" lvl="2" indent="-304792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May improve performance even if the operation itself is slower on the GPU.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Avoid Global Memory Fences</a:t>
            </a:r>
          </a:p>
          <a:p>
            <a:pPr marL="990575" lvl="1" indent="-380990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Confine dependent computations to a single thread block</a:t>
            </a:r>
          </a:p>
          <a:p>
            <a:pPr marL="1523962" lvl="2" indent="-304792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Execute an iterative algorithm until convergence in a single kernel call.</a:t>
            </a:r>
          </a:p>
          <a:p>
            <a:pPr marL="1523962" lvl="2" indent="-304792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Only efficient if there are multiple independent computations.</a:t>
            </a:r>
          </a:p>
          <a:p>
            <a:pPr algn="just"/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172652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02909-0A88-4098-97E9-3C4DFDEBA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1416" y="2952231"/>
            <a:ext cx="4293357" cy="85865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de-DE" altLang="zh-CN" sz="4000" dirty="0" err="1">
                <a:solidFill>
                  <a:schemeClr val="tx1"/>
                </a:solidFill>
              </a:rPr>
              <a:t>Nvidia</a:t>
            </a:r>
            <a:r>
              <a:rPr lang="de-DE" altLang="zh-CN" sz="4000" dirty="0">
                <a:solidFill>
                  <a:schemeClr val="tx1"/>
                </a:solidFill>
              </a:rPr>
              <a:t> CUDA</a:t>
            </a:r>
          </a:p>
          <a:p>
            <a:endParaRPr lang="de-DE" sz="42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537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86FFC-115D-4E17-BC48-70FF176CF9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&lt;Document ID: change ID in footer or remove&gt; &lt;Change information classification in footer&gt;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40AF1-669D-4F06-A7E2-06E1A325B2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CUDA overview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ED61B3-CC48-6BEB-9D84-463D13C48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926" y="1053769"/>
            <a:ext cx="5360148" cy="475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4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86FFC-115D-4E17-BC48-70FF176CF9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&lt;Document ID: change ID in footer or remove&gt; &lt;Change information classification in footer&gt;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40AF1-669D-4F06-A7E2-06E1A325B2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rtl="0"/>
            <a:r>
              <a:rPr lang="en-US" altLang="zh-CN" dirty="0">
                <a:effectLst/>
              </a:rPr>
              <a:t>Compiling a CUDA program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E40FA7A-0C62-464E-9BF4-2E389B678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17" y="1297516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054D13-B0DD-4686-16C6-E20D12FF9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370" y="1241100"/>
            <a:ext cx="7231260" cy="43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20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D4BF1-F168-05EB-D005-71932265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88E8D-7F79-8116-8354-8A49F0A459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How CUDA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DBE9D-D023-BAB8-8F85-1B401D720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707" y="1090941"/>
            <a:ext cx="8228587" cy="46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69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5ED44-3DF8-CAF3-2983-DF9D24E50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7A8E5-DEA2-820D-C39D-DF8F268B67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rtl="0"/>
            <a:r>
              <a:rPr lang="en-US" altLang="zh-CN" dirty="0">
                <a:effectLst/>
              </a:rPr>
              <a:t>Thread hierarchy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2C570-1927-82A4-40A9-A062B72CE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76" y="999440"/>
            <a:ext cx="4046778" cy="5198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624390-1DD4-709F-4A74-1463BE961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748" y="1868253"/>
            <a:ext cx="3854648" cy="346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27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1280B-62B0-FE34-E862-AB65C89CC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04425-5ACB-CEFB-41D8-DE0D84BC9F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rtl="0"/>
            <a:r>
              <a:rPr lang="en-US" altLang="zh-CN" dirty="0">
                <a:effectLst/>
              </a:rPr>
              <a:t>Memory hierarchy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3D8E2-80C2-3B28-A325-A420A16204F1}"/>
              </a:ext>
            </a:extLst>
          </p:cNvPr>
          <p:cNvSpPr txBox="1"/>
          <p:nvPr/>
        </p:nvSpPr>
        <p:spPr>
          <a:xfrm>
            <a:off x="556799" y="4858319"/>
            <a:ext cx="11078399" cy="1478980"/>
          </a:xfrm>
          <a:prstGeom prst="rect">
            <a:avLst/>
          </a:prstGeom>
          <a:noFill/>
        </p:spPr>
        <p:txBody>
          <a:bodyPr wrap="none" lIns="96000" tIns="96000" rIns="96000" bIns="96000" rtlCol="0">
            <a:noAutofit/>
          </a:bodyPr>
          <a:lstStyle/>
          <a:p>
            <a:pPr>
              <a:spcAft>
                <a:spcPts val="400"/>
              </a:spcAft>
              <a:buSzPct val="100000"/>
            </a:pPr>
            <a:r>
              <a:rPr lang="en-US" altLang="zh-CN" sz="1600" b="1" dirty="0">
                <a:solidFill>
                  <a:srgbClr val="172B4D"/>
                </a:solidFill>
                <a:latin typeface="-apple-system"/>
              </a:rPr>
              <a:t>Constant Memory</a:t>
            </a:r>
            <a:r>
              <a:rPr lang="en-US" altLang="zh-CN" sz="1600" dirty="0">
                <a:solidFill>
                  <a:srgbClr val="172B4D"/>
                </a:solidFill>
                <a:latin typeface="-apple-system"/>
              </a:rPr>
              <a:t> is a read-only cache on GPUs optimized for situations where all threads access the same unchanging data,</a:t>
            </a:r>
          </a:p>
          <a:p>
            <a:pPr>
              <a:spcAft>
                <a:spcPts val="400"/>
              </a:spcAft>
              <a:buSzPct val="100000"/>
            </a:pPr>
            <a:r>
              <a:rPr lang="en-US" altLang="zh-CN" sz="1600" dirty="0">
                <a:solidFill>
                  <a:srgbClr val="172B4D"/>
                </a:solidFill>
                <a:latin typeface="-apple-system"/>
              </a:rPr>
              <a:t>reducing latency and bandwidth usage. Write by host, read by GPU, 64kB constants.</a:t>
            </a:r>
          </a:p>
          <a:p>
            <a:pPr>
              <a:spcAft>
                <a:spcPts val="400"/>
              </a:spcAft>
              <a:buSzPct val="100000"/>
            </a:pPr>
            <a:r>
              <a:rPr lang="en-US" altLang="zh-CN" sz="1600" b="1" dirty="0">
                <a:solidFill>
                  <a:srgbClr val="172B4D"/>
                </a:solidFill>
                <a:latin typeface="-apple-system"/>
              </a:rPr>
              <a:t>Texture Memory</a:t>
            </a:r>
            <a:r>
              <a:rPr lang="en-US" altLang="zh-CN" sz="1600" dirty="0">
                <a:solidFill>
                  <a:srgbClr val="172B4D"/>
                </a:solidFill>
                <a:latin typeface="-apple-system"/>
              </a:rPr>
              <a:t> provides efficient, spatially localized read access and is suited for tasks like image processing, that benefit from</a:t>
            </a:r>
          </a:p>
          <a:p>
            <a:pPr>
              <a:spcAft>
                <a:spcPts val="400"/>
              </a:spcAft>
              <a:buSzPct val="100000"/>
            </a:pPr>
            <a:r>
              <a:rPr lang="en-US" altLang="zh-CN" sz="1600" dirty="0">
                <a:solidFill>
                  <a:srgbClr val="172B4D"/>
                </a:solidFill>
                <a:latin typeface="-apple-system"/>
              </a:rPr>
              <a:t>hardware-accelerated interpolation and boundary checking.</a:t>
            </a:r>
          </a:p>
          <a:p>
            <a:pPr>
              <a:spcAft>
                <a:spcPts val="400"/>
              </a:spcAft>
              <a:buSzPct val="100000"/>
            </a:pPr>
            <a:r>
              <a:rPr lang="en-US" altLang="zh-CN" sz="1600" dirty="0">
                <a:solidFill>
                  <a:srgbClr val="172B4D"/>
                </a:solidFill>
                <a:latin typeface="-apple-system"/>
              </a:rPr>
              <a:t>GPUs support multiple physical page sizes but prefer 2MiB physical pages or larger.</a:t>
            </a:r>
            <a:endParaRPr lang="zh-CN" altLang="en-US" sz="1600" dirty="0">
              <a:solidFill>
                <a:srgbClr val="172B4D"/>
              </a:solidFill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EC42A-C694-65CB-A1D7-B7758F56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344" y="851984"/>
            <a:ext cx="7311312" cy="39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22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3B6E-6B09-DA08-CBA1-8A132E219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B770C-3E7C-E4DD-81C2-229C173D3C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CUDA processing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62ECC-D6E9-1930-BE86-3B99B95F1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18" y="820616"/>
            <a:ext cx="5343565" cy="52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53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560</Words>
  <Application>Microsoft Office PowerPoint</Application>
  <PresentationFormat>宽屏</PresentationFormat>
  <Paragraphs>313</Paragraphs>
  <Slides>29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-apple-system</vt:lpstr>
      <vt:lpstr>Nokia Pure Text</vt:lpstr>
      <vt:lpstr>等线</vt:lpstr>
      <vt:lpstr>等线 Light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Jianyue Wu (NSB)</dc:creator>
  <cp:lastModifiedBy>剑跃 吴</cp:lastModifiedBy>
  <cp:revision>47</cp:revision>
  <dcterms:created xsi:type="dcterms:W3CDTF">2024-04-16T03:48:57Z</dcterms:created>
  <dcterms:modified xsi:type="dcterms:W3CDTF">2024-06-20T01:00:10Z</dcterms:modified>
</cp:coreProperties>
</file>